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10"/>
  </p:notesMasterIdLst>
  <p:sldIdLst>
    <p:sldId id="270" r:id="rId2"/>
    <p:sldId id="324" r:id="rId3"/>
    <p:sldId id="316" r:id="rId4"/>
    <p:sldId id="318" r:id="rId5"/>
    <p:sldId id="332" r:id="rId6"/>
    <p:sldId id="334" r:id="rId7"/>
    <p:sldId id="335" r:id="rId8"/>
    <p:sldId id="30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7F1313"/>
    <a:srgbClr val="7F1312"/>
    <a:srgbClr val="9A0C34"/>
    <a:srgbClr val="C0C1C1"/>
    <a:srgbClr val="707171"/>
    <a:srgbClr val="9697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4" autoAdjust="0"/>
    <p:restoredTop sz="94633"/>
  </p:normalViewPr>
  <p:slideViewPr>
    <p:cSldViewPr snapToGrid="0" snapToObjects="1">
      <p:cViewPr varScale="1">
        <p:scale>
          <a:sx n="78" d="100"/>
          <a:sy n="78" d="100"/>
        </p:scale>
        <p:origin x="581" y="5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1F83E-7544-B549-9267-6EB11E7DEACD}" type="datetimeFigureOut">
              <a:rPr lang="en-US" smtClean="0"/>
              <a:t>7/19/2023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76EEA-C780-9C44-8A2E-6B0945B987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607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76EEA-C780-9C44-8A2E-6B0945B9879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224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076EEA-C780-9C44-8A2E-6B0945B9879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047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076EEA-C780-9C44-8A2E-6B0945B9879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126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076EEA-C780-9C44-8A2E-6B0945B9879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738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076EEA-C780-9C44-8A2E-6B0945B9879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830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76EEA-C780-9C44-8A2E-6B0945B9879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9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EEEF9-0177-4EA8-9B97-E7AC71E09617}" type="datetime1">
              <a:rPr lang="en-US" smtClean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7082C9-73E5-4FCF-9A78-8A8B4D409FA2}"/>
              </a:ext>
            </a:extLst>
          </p:cNvPr>
          <p:cNvSpPr/>
          <p:nvPr userDrawn="1"/>
        </p:nvSpPr>
        <p:spPr>
          <a:xfrm>
            <a:off x="-11633" y="0"/>
            <a:ext cx="12192000" cy="6858000"/>
          </a:xfrm>
          <a:prstGeom prst="rect">
            <a:avLst/>
          </a:prstGeom>
          <a:solidFill>
            <a:srgbClr val="7F13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7F1312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1852484-97BA-4B25-A045-CAD87BE62E72}"/>
              </a:ext>
            </a:extLst>
          </p:cNvPr>
          <p:cNvGrpSpPr/>
          <p:nvPr userDrawn="1"/>
        </p:nvGrpSpPr>
        <p:grpSpPr>
          <a:xfrm>
            <a:off x="-4" y="2820221"/>
            <a:ext cx="12190129" cy="557784"/>
            <a:chOff x="-4" y="2820221"/>
            <a:chExt cx="12190129" cy="55778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DBBACFB-0BB4-4E74-952A-7B6A5F887F67}"/>
                </a:ext>
              </a:extLst>
            </p:cNvPr>
            <p:cNvSpPr/>
            <p:nvPr/>
          </p:nvSpPr>
          <p:spPr>
            <a:xfrm>
              <a:off x="-4" y="2820221"/>
              <a:ext cx="992337" cy="557784"/>
            </a:xfrm>
            <a:prstGeom prst="rect">
              <a:avLst/>
            </a:prstGeom>
            <a:solidFill>
              <a:srgbClr val="9697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7F1312"/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6CD234A-F133-4BE1-A30C-604568B1F563}"/>
                </a:ext>
              </a:extLst>
            </p:cNvPr>
            <p:cNvSpPr txBox="1"/>
            <p:nvPr/>
          </p:nvSpPr>
          <p:spPr>
            <a:xfrm>
              <a:off x="2398469" y="2820221"/>
              <a:ext cx="9791656" cy="553998"/>
            </a:xfrm>
            <a:prstGeom prst="rect">
              <a:avLst/>
            </a:prstGeom>
            <a:solidFill>
              <a:srgbClr val="969797"/>
            </a:solidFill>
          </p:spPr>
          <p:txBody>
            <a:bodyPr wrap="square" rtlCol="0">
              <a:spAutoFit/>
            </a:bodyPr>
            <a:lstStyle/>
            <a:p>
              <a:pPr algn="r"/>
              <a:endParaRPr lang="en-US" sz="30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27B4BB7-60FE-4C4B-AD0F-8D0C792E40DC}"/>
                </a:ext>
              </a:extLst>
            </p:cNvPr>
            <p:cNvSpPr/>
            <p:nvPr/>
          </p:nvSpPr>
          <p:spPr>
            <a:xfrm>
              <a:off x="1652747" y="2820221"/>
              <a:ext cx="402766" cy="557784"/>
            </a:xfrm>
            <a:prstGeom prst="rect">
              <a:avLst/>
            </a:prstGeom>
            <a:solidFill>
              <a:srgbClr val="9697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7F1312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44E0FB1-718E-4404-98CE-51CBA5FFF495}"/>
                </a:ext>
              </a:extLst>
            </p:cNvPr>
            <p:cNvSpPr/>
            <p:nvPr/>
          </p:nvSpPr>
          <p:spPr>
            <a:xfrm>
              <a:off x="2109484" y="2820221"/>
              <a:ext cx="171635" cy="557784"/>
            </a:xfrm>
            <a:prstGeom prst="rect">
              <a:avLst/>
            </a:prstGeom>
            <a:solidFill>
              <a:srgbClr val="C0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7F1312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EFD8D5A-7E11-48A5-A504-D9E5A9EFCDC4}"/>
                </a:ext>
              </a:extLst>
            </p:cNvPr>
            <p:cNvSpPr/>
            <p:nvPr/>
          </p:nvSpPr>
          <p:spPr>
            <a:xfrm>
              <a:off x="2329000" y="2820221"/>
              <a:ext cx="69468" cy="5577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7F1312"/>
                </a:solidFill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6D0368B4-22E6-446B-8988-E8A67BDC38CE}"/>
              </a:ext>
            </a:extLst>
          </p:cNvPr>
          <p:cNvSpPr txBox="1"/>
          <p:nvPr userDrawn="1"/>
        </p:nvSpPr>
        <p:spPr>
          <a:xfrm>
            <a:off x="279201" y="6313061"/>
            <a:ext cx="3923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ZIONS PUBLIC FINANCE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068E402-B94F-4004-A301-4B6D8BBB8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94" y="2820220"/>
            <a:ext cx="558561" cy="55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61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F702-4A72-40ED-8EBD-82F5119C2E24}" type="datetime1">
              <a:rPr lang="en-US" smtClean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29A6-9665-894C-8346-4E5B9B886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52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AA5B9-DDEC-412A-BAE0-6E15E22A64D7}" type="datetime1">
              <a:rPr lang="en-US" smtClean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29A6-9665-894C-8346-4E5B9B886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742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A0D9-7B97-475A-9F8B-B936DE04B7E7}" type="datetime1">
              <a:rPr lang="en-US" smtClean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A7912C-820A-4EFB-8277-C2CBADD8DB99}"/>
              </a:ext>
            </a:extLst>
          </p:cNvPr>
          <p:cNvSpPr/>
          <p:nvPr userDrawn="1"/>
        </p:nvSpPr>
        <p:spPr>
          <a:xfrm>
            <a:off x="1875" y="631"/>
            <a:ext cx="12192000" cy="6858000"/>
          </a:xfrm>
          <a:prstGeom prst="rect">
            <a:avLst/>
          </a:prstGeom>
          <a:solidFill>
            <a:srgbClr val="7F13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7F1312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0B217A-0108-4BBE-95AE-A1876EEA93A3}"/>
              </a:ext>
            </a:extLst>
          </p:cNvPr>
          <p:cNvSpPr txBox="1"/>
          <p:nvPr userDrawn="1"/>
        </p:nvSpPr>
        <p:spPr>
          <a:xfrm>
            <a:off x="279201" y="6313061"/>
            <a:ext cx="3923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ZIONS PUBLIC FINANCE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47C3374-89B6-40F2-AAE4-0D5B680884AE}"/>
              </a:ext>
            </a:extLst>
          </p:cNvPr>
          <p:cNvGrpSpPr/>
          <p:nvPr userDrawn="1"/>
        </p:nvGrpSpPr>
        <p:grpSpPr>
          <a:xfrm>
            <a:off x="-1876" y="2830544"/>
            <a:ext cx="12190129" cy="557784"/>
            <a:chOff x="-1876" y="2830544"/>
            <a:chExt cx="12190129" cy="557784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A2961A8-FCF4-4938-A4E0-2B172B4BA430}"/>
                </a:ext>
              </a:extLst>
            </p:cNvPr>
            <p:cNvSpPr/>
            <p:nvPr/>
          </p:nvSpPr>
          <p:spPr>
            <a:xfrm>
              <a:off x="-1876" y="2830544"/>
              <a:ext cx="992337" cy="557784"/>
            </a:xfrm>
            <a:prstGeom prst="rect">
              <a:avLst/>
            </a:prstGeom>
            <a:solidFill>
              <a:srgbClr val="9697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7F1312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E342A91-A1C9-4E92-955E-973B8798640C}"/>
                </a:ext>
              </a:extLst>
            </p:cNvPr>
            <p:cNvSpPr txBox="1"/>
            <p:nvPr/>
          </p:nvSpPr>
          <p:spPr>
            <a:xfrm>
              <a:off x="2396597" y="2830544"/>
              <a:ext cx="9791656" cy="553998"/>
            </a:xfrm>
            <a:prstGeom prst="rect">
              <a:avLst/>
            </a:prstGeom>
            <a:solidFill>
              <a:srgbClr val="969797"/>
            </a:solidFill>
          </p:spPr>
          <p:txBody>
            <a:bodyPr wrap="square" rtlCol="0">
              <a:spAutoFit/>
            </a:bodyPr>
            <a:lstStyle/>
            <a:p>
              <a:pPr algn="r"/>
              <a:endParaRPr lang="en-US" sz="30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F5D10AE-7386-45F7-A7DE-132C34C3ECAC}"/>
                </a:ext>
              </a:extLst>
            </p:cNvPr>
            <p:cNvSpPr/>
            <p:nvPr/>
          </p:nvSpPr>
          <p:spPr>
            <a:xfrm>
              <a:off x="1650875" y="2830544"/>
              <a:ext cx="402766" cy="557784"/>
            </a:xfrm>
            <a:prstGeom prst="rect">
              <a:avLst/>
            </a:prstGeom>
            <a:solidFill>
              <a:srgbClr val="9697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7F1312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375C9C0-1327-4714-ACAD-E73EF93C49EC}"/>
                </a:ext>
              </a:extLst>
            </p:cNvPr>
            <p:cNvSpPr/>
            <p:nvPr/>
          </p:nvSpPr>
          <p:spPr>
            <a:xfrm>
              <a:off x="2107612" y="2830544"/>
              <a:ext cx="171635" cy="557784"/>
            </a:xfrm>
            <a:prstGeom prst="rect">
              <a:avLst/>
            </a:prstGeom>
            <a:solidFill>
              <a:srgbClr val="C0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7F1312"/>
                </a:solidFill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20E713B-66AF-4990-B21F-6DD6BF55FFAA}"/>
                </a:ext>
              </a:extLst>
            </p:cNvPr>
            <p:cNvSpPr/>
            <p:nvPr/>
          </p:nvSpPr>
          <p:spPr>
            <a:xfrm>
              <a:off x="2327128" y="2830544"/>
              <a:ext cx="69468" cy="5577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7F1312"/>
                </a:solidFill>
              </a:endParaRPr>
            </a:p>
          </p:txBody>
        </p:sp>
      </p:grpSp>
      <p:pic>
        <p:nvPicPr>
          <p:cNvPr id="34" name="Picture 33">
            <a:extLst>
              <a:ext uri="{FF2B5EF4-FFF2-40B4-BE49-F238E27FC236}">
                <a16:creationId xmlns:a16="http://schemas.microsoft.com/office/drawing/2014/main" id="{B58A7E47-24F4-48D9-9B3A-9225E3C6CC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753" y="2832094"/>
            <a:ext cx="558561" cy="55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246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09391-B47D-4A98-B0E7-3F4C31F7943F}" type="datetime1">
              <a:rPr lang="en-US" smtClean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095C3E-9BE3-4980-8724-3A242ACD14B9}"/>
              </a:ext>
            </a:extLst>
          </p:cNvPr>
          <p:cNvSpPr/>
          <p:nvPr userDrawn="1"/>
        </p:nvSpPr>
        <p:spPr>
          <a:xfrm>
            <a:off x="8" y="0"/>
            <a:ext cx="12191999" cy="627418"/>
          </a:xfrm>
          <a:prstGeom prst="rect">
            <a:avLst/>
          </a:prstGeom>
          <a:solidFill>
            <a:srgbClr val="70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7F131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E2D71F-DB7C-472C-B634-7F38C12A2AB2}"/>
              </a:ext>
            </a:extLst>
          </p:cNvPr>
          <p:cNvSpPr/>
          <p:nvPr userDrawn="1"/>
        </p:nvSpPr>
        <p:spPr>
          <a:xfrm>
            <a:off x="8" y="654198"/>
            <a:ext cx="12191999" cy="45719"/>
          </a:xfrm>
          <a:prstGeom prst="rect">
            <a:avLst/>
          </a:prstGeom>
          <a:solidFill>
            <a:srgbClr val="7F13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7F1312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997773-188E-4785-B267-051909FFF52D}"/>
              </a:ext>
            </a:extLst>
          </p:cNvPr>
          <p:cNvSpPr txBox="1"/>
          <p:nvPr userDrawn="1"/>
        </p:nvSpPr>
        <p:spPr>
          <a:xfrm>
            <a:off x="7429869" y="6356566"/>
            <a:ext cx="3923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50C03B0-18E3-41DC-A7C2-D405EFDD0FDD}" type="slidenum">
              <a:rPr lang="en-US" sz="1200" smtClean="0">
                <a:solidFill>
                  <a:schemeClr val="bg1"/>
                </a:solidFill>
                <a:latin typeface="+mj-lt"/>
              </a:rPr>
              <a:t>‹#›</a:t>
            </a:fld>
            <a:endParaRPr lang="en-US" sz="1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BA1C22F0-3C0E-40D9-B3F5-DC941E38D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4951" y="40055"/>
            <a:ext cx="10515600" cy="606425"/>
          </a:xfrm>
        </p:spPr>
        <p:txBody>
          <a:bodyPr>
            <a:normAutofit/>
          </a:bodyPr>
          <a:lstStyle>
            <a:lvl1pPr algn="r"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E2ACBDA-D66E-4484-9BE8-B82F225228B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83952" y="757610"/>
            <a:ext cx="11836601" cy="5214072"/>
          </a:xfrm>
        </p:spPr>
        <p:txBody>
          <a:bodyPr/>
          <a:lstStyle>
            <a:lvl1pPr marL="171442" indent="-171442">
              <a:buClr>
                <a:srgbClr val="7F1313"/>
              </a:buClr>
              <a:buFont typeface="Wingdings" panose="05000000000000000000" pitchFamily="2" charset="2"/>
              <a:buChar char="v"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</a:defRPr>
            </a:lvl1pPr>
            <a:lvl2pPr marL="514325" indent="-171442">
              <a:buClr>
                <a:srgbClr val="7F1313"/>
              </a:buClr>
              <a:buFont typeface="Courier New" panose="02070309020205020404" pitchFamily="49" charset="0"/>
              <a:buChar char="o"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</a:defRPr>
            </a:lvl2pPr>
            <a:lvl3pPr marL="857207" indent="-171442">
              <a:buClr>
                <a:srgbClr val="7F1313"/>
              </a:buClr>
              <a:buFont typeface="Wingdings" panose="05000000000000000000" pitchFamily="2" charset="2"/>
              <a:buChar char="§"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</a:defRPr>
            </a:lvl3pPr>
            <a:lvl4pPr marL="1200090" indent="-171442">
              <a:buClr>
                <a:srgbClr val="7F1313"/>
              </a:buClr>
              <a:buFont typeface="Wingdings" panose="05000000000000000000" pitchFamily="2" charset="2"/>
              <a:buChar char="Ø"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</a:defRPr>
            </a:lvl4pPr>
            <a:lvl5pPr marL="1585835" indent="-214303">
              <a:buClr>
                <a:srgbClr val="7F1313"/>
              </a:buClr>
              <a:buFont typeface="Arial" panose="020B0604020202020204" pitchFamily="34" charset="0"/>
              <a:buChar char="•"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5693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9697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1106-0B80-4012-A056-3E50F1EDB66F}" type="datetime1">
              <a:rPr lang="en-US" smtClean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29A6-9665-894C-8346-4E5B9B886A50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2935647"/>
            <a:ext cx="12192000" cy="557784"/>
            <a:chOff x="-3" y="2820221"/>
            <a:chExt cx="12142307" cy="557784"/>
          </a:xfrm>
        </p:grpSpPr>
        <p:sp>
          <p:nvSpPr>
            <p:cNvPr id="8" name="Rectangle 7"/>
            <p:cNvSpPr/>
            <p:nvPr/>
          </p:nvSpPr>
          <p:spPr>
            <a:xfrm>
              <a:off x="-3" y="2820221"/>
              <a:ext cx="1010210" cy="557784"/>
            </a:xfrm>
            <a:prstGeom prst="rect">
              <a:avLst/>
            </a:prstGeom>
            <a:solidFill>
              <a:srgbClr val="7F13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7F1312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96275" y="2820221"/>
              <a:ext cx="9746029" cy="553998"/>
            </a:xfrm>
            <a:prstGeom prst="rect">
              <a:avLst/>
            </a:prstGeom>
            <a:solidFill>
              <a:srgbClr val="7F1313"/>
            </a:solidFill>
          </p:spPr>
          <p:txBody>
            <a:bodyPr wrap="square" rtlCol="0">
              <a:spAutoFit/>
            </a:bodyPr>
            <a:lstStyle/>
            <a:p>
              <a:pPr algn="r"/>
              <a:endParaRPr lang="en-US" sz="30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634919" y="2820221"/>
              <a:ext cx="431389" cy="5577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7F1312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13809" y="2820221"/>
              <a:ext cx="167688" cy="557784"/>
            </a:xfrm>
            <a:prstGeom prst="rect">
              <a:avLst/>
            </a:prstGeom>
            <a:solidFill>
              <a:srgbClr val="C0C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7F1312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329000" y="2820221"/>
              <a:ext cx="69468" cy="5577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7F1312"/>
                </a:solidFill>
              </a:endParaRPr>
            </a:p>
          </p:txBody>
        </p:sp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id="{BCC15C1F-3582-48A9-9333-7F7500D98F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33" y="2935647"/>
            <a:ext cx="559928" cy="557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79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2F771-F4F4-4CA4-9A11-F47628FE4E8A}" type="datetime1">
              <a:rPr lang="en-US" smtClean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E86850-7569-46CC-9F26-5B4C2A21D49A}"/>
              </a:ext>
            </a:extLst>
          </p:cNvPr>
          <p:cNvSpPr/>
          <p:nvPr userDrawn="1"/>
        </p:nvSpPr>
        <p:spPr>
          <a:xfrm>
            <a:off x="8" y="0"/>
            <a:ext cx="12191999" cy="627418"/>
          </a:xfrm>
          <a:prstGeom prst="rect">
            <a:avLst/>
          </a:prstGeom>
          <a:solidFill>
            <a:srgbClr val="70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7F131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37202A-6BFB-48A2-8791-E2008DF12B83}"/>
              </a:ext>
            </a:extLst>
          </p:cNvPr>
          <p:cNvSpPr/>
          <p:nvPr userDrawn="1"/>
        </p:nvSpPr>
        <p:spPr>
          <a:xfrm>
            <a:off x="8" y="654198"/>
            <a:ext cx="12191999" cy="45719"/>
          </a:xfrm>
          <a:prstGeom prst="rect">
            <a:avLst/>
          </a:prstGeom>
          <a:solidFill>
            <a:srgbClr val="7F13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7F1312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A4BA74-C8BD-45B3-B611-98530B60CCDC}"/>
              </a:ext>
            </a:extLst>
          </p:cNvPr>
          <p:cNvSpPr txBox="1"/>
          <p:nvPr userDrawn="1"/>
        </p:nvSpPr>
        <p:spPr>
          <a:xfrm>
            <a:off x="7429869" y="6356566"/>
            <a:ext cx="3923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50C03B0-18E3-41DC-A7C2-D405EFDD0FDD}" type="slidenum">
              <a:rPr lang="en-US" sz="1200" smtClean="0">
                <a:solidFill>
                  <a:schemeClr val="bg1"/>
                </a:solidFill>
                <a:latin typeface="+mj-lt"/>
              </a:rPr>
              <a:t>‹#›</a:t>
            </a:fld>
            <a:endParaRPr lang="en-US" sz="12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3346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5397-1834-4281-A6BC-5258D56275E8}" type="datetime1">
              <a:rPr lang="en-US" smtClean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29A6-9665-894C-8346-4E5B9B886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733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9A27-A68D-47F0-9F73-E8E9FFEFFD3D}" type="datetime1">
              <a:rPr lang="en-US" smtClean="0"/>
              <a:t>7/19/2023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29A6-9665-894C-8346-4E5B9B886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61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DFC8-68B2-40CA-B328-73735952B20E}" type="datetime1">
              <a:rPr lang="en-US" smtClean="0"/>
              <a:t>7/19/2023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29A6-9665-894C-8346-4E5B9B886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74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ED8DC-E316-4528-BAE9-726C9EC534B2}" type="datetime1">
              <a:rPr lang="en-US" smtClean="0"/>
              <a:t>7/19/2023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29A6-9665-894C-8346-4E5B9B886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946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FE7A-E561-46F4-BAED-58152398B826}" type="datetime1">
              <a:rPr lang="en-US" smtClean="0"/>
              <a:t>7/19/2023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29A6-9665-894C-8346-4E5B9B886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63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10B3-1708-468A-8535-EF2ADFF3DD9C}" type="datetime1">
              <a:rPr lang="en-US" smtClean="0"/>
              <a:t>7/19/2023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29A6-9665-894C-8346-4E5B9B886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97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B990-1C21-4E5D-B942-9D088005D8EC}" type="datetime1">
              <a:rPr lang="en-US" smtClean="0"/>
              <a:t>7/19/2023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29A6-9665-894C-8346-4E5B9B886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01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D62A4-FEFE-4B24-9A04-55EDE792C704}" type="datetime1">
              <a:rPr lang="en-US" smtClean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929A6-9665-894C-8346-4E5B9B886A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979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11" r:id="rId12"/>
    <p:sldLayoutId id="2147483712" r:id="rId13"/>
    <p:sldLayoutId id="2147483723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1617" y="2730227"/>
            <a:ext cx="8348480" cy="637454"/>
          </a:xfrm>
        </p:spPr>
        <p:txBody>
          <a:bodyPr>
            <a:normAutofit fontScale="90000"/>
          </a:bodyPr>
          <a:lstStyle/>
          <a:p>
            <a:pPr algn="r"/>
            <a:r>
              <a:rPr lang="en-US" sz="3600" cap="all" dirty="0">
                <a:solidFill>
                  <a:schemeClr val="bg1"/>
                </a:solidFill>
              </a:rPr>
              <a:t>MARRIOTT-SLATERVILLE business license fees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659" y="3490319"/>
            <a:ext cx="8320438" cy="435138"/>
          </a:xfrm>
        </p:spPr>
        <p:txBody>
          <a:bodyPr/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August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3F5810-B60B-4CCF-AE60-9C2180A3D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48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11C92AE-EB56-49FC-B0E9-4E3FC0391FA7}"/>
              </a:ext>
            </a:extLst>
          </p:cNvPr>
          <p:cNvSpPr txBox="1"/>
          <p:nvPr/>
        </p:nvSpPr>
        <p:spPr>
          <a:xfrm>
            <a:off x="866274" y="0"/>
            <a:ext cx="6446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Business License Fee Study - Purpose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5C65C4-661C-42CF-B87F-0DA821D5FE5D}"/>
              </a:ext>
            </a:extLst>
          </p:cNvPr>
          <p:cNvSpPr/>
          <p:nvPr/>
        </p:nvSpPr>
        <p:spPr>
          <a:xfrm>
            <a:off x="1018189" y="1690062"/>
            <a:ext cx="1015562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bg2"/>
              </a:buClr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1. Ensure Compliance with </a:t>
            </a:r>
            <a:r>
              <a:rPr lang="en-US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Utah Code Annotated 10-1-203</a:t>
            </a:r>
          </a:p>
          <a:p>
            <a:pPr marL="609600" indent="-609600">
              <a:buClr>
                <a:schemeClr val="bg2"/>
              </a:buClr>
            </a:pPr>
            <a:r>
              <a:rPr lang="en-US" sz="2000" b="0" dirty="0">
                <a:solidFill>
                  <a:schemeClr val="tx1">
                    <a:lumMod val="50000"/>
                  </a:schemeClr>
                </a:solidFill>
              </a:rPr>
              <a:t>     “Fees charged reflect the amount necessary to reasonably regulate business activity, including the costs of disproportionate or enhanced levels of municipal services required by some business classes, geographic locations, etc.”</a:t>
            </a:r>
          </a:p>
          <a:p>
            <a:pPr marL="609600" indent="-609600">
              <a:buClr>
                <a:schemeClr val="bg2"/>
              </a:buClr>
            </a:pPr>
            <a:endParaRPr lang="en-US" sz="2800" i="1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buClr>
                <a:schemeClr val="bg2"/>
              </a:buClr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2. Evaluate business licensing categories for disproportionate costs</a:t>
            </a:r>
          </a:p>
          <a:p>
            <a:pPr>
              <a:buClr>
                <a:schemeClr val="bg2"/>
              </a:buClr>
            </a:pPr>
            <a:endParaRPr lang="en-US" sz="28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buClr>
                <a:schemeClr val="bg2"/>
              </a:buClr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3. Evaluate enhanced service costs for specific business categories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B49130-99BB-478B-96B2-B7FEBFA4B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010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F32AA4-0304-436D-A18D-CDFA46505ED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350" r="13270"/>
          <a:stretch/>
        </p:blipFill>
        <p:spPr>
          <a:xfrm>
            <a:off x="1939159" y="2064889"/>
            <a:ext cx="8481848" cy="27282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667610-EF3E-4E58-8E72-65DDCF8F671F}"/>
              </a:ext>
            </a:extLst>
          </p:cNvPr>
          <p:cNvSpPr txBox="1"/>
          <p:nvPr/>
        </p:nvSpPr>
        <p:spPr>
          <a:xfrm>
            <a:off x="866274" y="0"/>
            <a:ext cx="2482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Methodology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CAA990-8D1F-49BD-B950-2BDB2C416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239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2DB05-27B8-4BE2-8B9B-3D900501C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76406"/>
            <a:ext cx="10515600" cy="3340894"/>
          </a:xfrm>
        </p:spPr>
        <p:txBody>
          <a:bodyPr>
            <a:normAutofit/>
          </a:bodyPr>
          <a:lstStyle/>
          <a:p>
            <a:r>
              <a:rPr lang="en-US" sz="2000" dirty="0"/>
              <a:t>Employee Labor</a:t>
            </a:r>
          </a:p>
          <a:p>
            <a:r>
              <a:rPr lang="en-US" sz="2000" dirty="0"/>
              <a:t>Indirect/Department Overhead</a:t>
            </a:r>
          </a:p>
          <a:p>
            <a:r>
              <a:rPr lang="en-US" sz="2000" dirty="0"/>
              <a:t>Training</a:t>
            </a:r>
          </a:p>
          <a:p>
            <a:r>
              <a:rPr lang="en-US" sz="2000" dirty="0"/>
              <a:t>Supply and Study Costs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68B20E-3F23-4FE8-9D39-5D7767E0CDA3}"/>
              </a:ext>
            </a:extLst>
          </p:cNvPr>
          <p:cNvSpPr txBox="1"/>
          <p:nvPr/>
        </p:nvSpPr>
        <p:spPr>
          <a:xfrm>
            <a:off x="866274" y="23439"/>
            <a:ext cx="45783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Base Administrative Costs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0370BC-EE93-4975-AEE1-7310988AB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A7C1BF3-731C-46BF-A39F-A634CB09C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778" y="2882754"/>
            <a:ext cx="40336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0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0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7F131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 Administrative Costs</a:t>
            </a:r>
            <a:endParaRPr kumimoji="0" lang="en-US" altLang="en-US" sz="5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38677E0-D47D-BBF0-793E-09C9B515A6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020659"/>
              </p:ext>
            </p:extLst>
          </p:nvPr>
        </p:nvGraphicFramePr>
        <p:xfrm>
          <a:off x="838199" y="3581558"/>
          <a:ext cx="10515600" cy="2969514"/>
        </p:xfrm>
        <a:graphic>
          <a:graphicData uri="http://schemas.openxmlformats.org/drawingml/2006/table">
            <a:tbl>
              <a:tblPr firstRow="1" firstCol="1" bandRow="1"/>
              <a:tblGrid>
                <a:gridCol w="4978085">
                  <a:extLst>
                    <a:ext uri="{9D8B030D-6E8A-4147-A177-3AD203B41FA5}">
                      <a16:colId xmlns:a16="http://schemas.microsoft.com/office/drawing/2014/main" val="1798788614"/>
                    </a:ext>
                  </a:extLst>
                </a:gridCol>
                <a:gridCol w="5537515">
                  <a:extLst>
                    <a:ext uri="{9D8B030D-6E8A-4147-A177-3AD203B41FA5}">
                      <a16:colId xmlns:a16="http://schemas.microsoft.com/office/drawing/2014/main" val="14378011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Business Licenses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Base Cost of Service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2976675"/>
                  </a:ext>
                </a:extLst>
              </a:tr>
              <a:tr h="312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Commercial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2158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$174.85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04969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Renewal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$188.18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865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68425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Seasonal, Solicitor, Vendor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8254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Seasonal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$174.85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11518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Solicitor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$36.38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950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Vendor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$174.85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54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1760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5F7711C-FB8C-4F64-AA8D-6D76FBE38F46}"/>
              </a:ext>
            </a:extLst>
          </p:cNvPr>
          <p:cNvSpPr txBox="1"/>
          <p:nvPr/>
        </p:nvSpPr>
        <p:spPr>
          <a:xfrm>
            <a:off x="866274" y="68517"/>
            <a:ext cx="73807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Disproportionate Service Call Costs – Police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7788E2-E28E-4F8E-B5E7-A5E8A4813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4CD3C74-D773-5660-A3C5-B5C0745530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36172"/>
              </p:ext>
            </p:extLst>
          </p:nvPr>
        </p:nvGraphicFramePr>
        <p:xfrm>
          <a:off x="678426" y="978678"/>
          <a:ext cx="11179277" cy="5560234"/>
        </p:xfrm>
        <a:graphic>
          <a:graphicData uri="http://schemas.openxmlformats.org/drawingml/2006/table">
            <a:tbl>
              <a:tblPr firstRow="1" firstCol="1" bandRow="1"/>
              <a:tblGrid>
                <a:gridCol w="3436509">
                  <a:extLst>
                    <a:ext uri="{9D8B030D-6E8A-4147-A177-3AD203B41FA5}">
                      <a16:colId xmlns:a16="http://schemas.microsoft.com/office/drawing/2014/main" val="343712053"/>
                    </a:ext>
                  </a:extLst>
                </a:gridCol>
                <a:gridCol w="3870266">
                  <a:extLst>
                    <a:ext uri="{9D8B030D-6E8A-4147-A177-3AD203B41FA5}">
                      <a16:colId xmlns:a16="http://schemas.microsoft.com/office/drawing/2014/main" val="2095350235"/>
                    </a:ext>
                  </a:extLst>
                </a:gridCol>
                <a:gridCol w="3872502">
                  <a:extLst>
                    <a:ext uri="{9D8B030D-6E8A-4147-A177-3AD203B41FA5}">
                      <a16:colId xmlns:a16="http://schemas.microsoft.com/office/drawing/2014/main" val="920301525"/>
                    </a:ext>
                  </a:extLst>
                </a:gridCol>
              </a:tblGrid>
              <a:tr h="2972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Business Category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Disproportionate Police Calls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Disproportionate Cost per Business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0699266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 Services/Kennels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$31.35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1941142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Automotive Sales, Service, and Repair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$227.33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321880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Business, Professional &amp; Personal Services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(0.24)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$0.00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302996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Cashing/Pay Day/Title Loans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(0.58)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$0.00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328532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Constructions/Manufacturing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0.24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$33.50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563030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Convenience Store/Gas Station (Open 24 hours)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16.82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$2,376.04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742537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Convenience Store/Gas Station (Not open 24 hours)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9.92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$1,401.44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2196609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Daycare/Preschool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$342.09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063733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Dialysis Center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9.42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$1,330.82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972122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Entertainment/Recreation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5.42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$765.83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61459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Equestrian Services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$836.45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5419636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1.67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$236.16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4398281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Lodging (0-99 rooms)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$31.35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480487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Lodging (100+ rooms)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0.05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$7.77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422316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Membership Organization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3.17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$448.03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745369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Moving Services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$0.00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210027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Restaurant (Alcohol)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15.42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$2,178.30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776087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Restaurant (Limited or No Alcohol)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0.84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$118.45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0377792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Retail - Large (20,000+ sq. ft.)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32.92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$4,650.11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5440045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Retail Tobacco Specialty Business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1.76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$247.93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0886881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RV Sales &amp; Service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24.42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$3,449.51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0150438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Sales, Services &amp; Rentals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(0.28)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$0.00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419704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Salvage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32.42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$4,579.49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2113408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Solid Waste Collection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(0.58)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$0.00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1417809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Storage (1-499 units)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(0.57)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$0.00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482812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Storage (500+ units)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(0.55)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$0.00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1962378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Transportation/Towing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9.17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$1,295.51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03068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Truck Stop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87.42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$12,348.04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614106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Wholesale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(0.58)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$0.00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2" marR="5053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353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288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5F7711C-FB8C-4F64-AA8D-6D76FBE38F46}"/>
              </a:ext>
            </a:extLst>
          </p:cNvPr>
          <p:cNvSpPr txBox="1"/>
          <p:nvPr/>
        </p:nvSpPr>
        <p:spPr>
          <a:xfrm>
            <a:off x="866274" y="68517"/>
            <a:ext cx="91454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Disproportionate Service Call Costs – Rental Dwellings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7788E2-E28E-4F8E-B5E7-A5E8A4813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B3E62E-480E-9283-2481-980950824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148227"/>
              </p:ext>
            </p:extLst>
          </p:nvPr>
        </p:nvGraphicFramePr>
        <p:xfrm>
          <a:off x="838200" y="1960543"/>
          <a:ext cx="10515600" cy="1340358"/>
        </p:xfrm>
        <a:graphic>
          <a:graphicData uri="http://schemas.openxmlformats.org/drawingml/2006/table">
            <a:tbl>
              <a:tblPr firstRow="1" firstCol="1" bandRow="1"/>
              <a:tblGrid>
                <a:gridCol w="3438601">
                  <a:extLst>
                    <a:ext uri="{9D8B030D-6E8A-4147-A177-3AD203B41FA5}">
                      <a16:colId xmlns:a16="http://schemas.microsoft.com/office/drawing/2014/main" val="4119790676"/>
                    </a:ext>
                  </a:extLst>
                </a:gridCol>
                <a:gridCol w="3438601">
                  <a:extLst>
                    <a:ext uri="{9D8B030D-6E8A-4147-A177-3AD203B41FA5}">
                      <a16:colId xmlns:a16="http://schemas.microsoft.com/office/drawing/2014/main" val="1231169764"/>
                    </a:ext>
                  </a:extLst>
                </a:gridCol>
                <a:gridCol w="3638398">
                  <a:extLst>
                    <a:ext uri="{9D8B030D-6E8A-4147-A177-3AD203B41FA5}">
                      <a16:colId xmlns:a16="http://schemas.microsoft.com/office/drawing/2014/main" val="146325348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Unit Type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Disproportionate </a:t>
                      </a:r>
                      <a:endParaRPr lang="en-US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Police Calls per Unit</a:t>
                      </a:r>
                      <a:endParaRPr lang="en-US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Disproportionate</a:t>
                      </a:r>
                      <a:endParaRPr lang="en-US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Police Cost per Unit</a:t>
                      </a:r>
                      <a:endParaRPr lang="en-US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66262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Single Family Rental (1 Unit)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1.17 </a:t>
                      </a:r>
                      <a:endParaRPr lang="en-US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$165.53</a:t>
                      </a:r>
                      <a:endParaRPr lang="en-US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57042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or more units – per door cost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0.22 </a:t>
                      </a:r>
                      <a:endParaRPr lang="en-US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$30.71</a:t>
                      </a:r>
                      <a:endParaRPr lang="en-US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210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222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5F7711C-FB8C-4F64-AA8D-6D76FBE38F46}"/>
              </a:ext>
            </a:extLst>
          </p:cNvPr>
          <p:cNvSpPr txBox="1"/>
          <p:nvPr/>
        </p:nvSpPr>
        <p:spPr>
          <a:xfrm>
            <a:off x="866274" y="68517"/>
            <a:ext cx="95165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Disproportionate Service Call Costs – Heavy Truck Traffic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7788E2-E28E-4F8E-B5E7-A5E8A4813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A140E21-1A92-0C7A-C9D6-7F10AD7F39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954822"/>
              </p:ext>
            </p:extLst>
          </p:nvPr>
        </p:nvGraphicFramePr>
        <p:xfrm>
          <a:off x="592394" y="1420326"/>
          <a:ext cx="10515600" cy="2239137"/>
        </p:xfrm>
        <a:graphic>
          <a:graphicData uri="http://schemas.openxmlformats.org/drawingml/2006/table">
            <a:tbl>
              <a:tblPr firstRow="1" firstCol="1" bandRow="1"/>
              <a:tblGrid>
                <a:gridCol w="7693213">
                  <a:extLst>
                    <a:ext uri="{9D8B030D-6E8A-4147-A177-3AD203B41FA5}">
                      <a16:colId xmlns:a16="http://schemas.microsoft.com/office/drawing/2014/main" val="1132406922"/>
                    </a:ext>
                  </a:extLst>
                </a:gridCol>
                <a:gridCol w="2822387">
                  <a:extLst>
                    <a:ext uri="{9D8B030D-6E8A-4147-A177-3AD203B41FA5}">
                      <a16:colId xmlns:a16="http://schemas.microsoft.com/office/drawing/2014/main" val="71463094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Description</a:t>
                      </a:r>
                      <a:endParaRPr lang="en-US" sz="2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Amount</a:t>
                      </a:r>
                      <a:endParaRPr lang="en-US" sz="28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40648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Added roadway costs – 20 years</a:t>
                      </a:r>
                      <a:endParaRPr lang="en-US" sz="2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$410,991.42</a:t>
                      </a:r>
                      <a:endParaRPr lang="en-US" sz="28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3805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Added trucks – 20 years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2,715 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40225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Cost per Truck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$151.38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0950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Cost per Year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$7.57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22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151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667000" y="2604657"/>
            <a:ext cx="7315200" cy="84989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ZIONS PUBLIC FINANCE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One South Main Street, 18</a:t>
            </a:r>
            <a:r>
              <a:rPr lang="en-US" baseline="30000" dirty="0">
                <a:solidFill>
                  <a:schemeClr val="bg1"/>
                </a:solidFill>
              </a:rPr>
              <a:t>th</a:t>
            </a:r>
            <a:r>
              <a:rPr lang="en-US" dirty="0">
                <a:solidFill>
                  <a:schemeClr val="bg1"/>
                </a:solidFill>
              </a:rPr>
              <a:t> Floor</a:t>
            </a:r>
          </a:p>
          <a:p>
            <a:r>
              <a:rPr lang="en-US" dirty="0">
                <a:solidFill>
                  <a:schemeClr val="bg1"/>
                </a:solidFill>
              </a:rPr>
              <a:t>801.844.7373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44F877-147A-409A-A4C2-2F8698124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449445"/>
      </p:ext>
    </p:extLst>
  </p:cSld>
  <p:clrMapOvr>
    <a:masterClrMapping/>
  </p:clrMapOvr>
</p:sld>
</file>

<file path=ppt/theme/theme1.xml><?xml version="1.0" encoding="utf-8"?>
<a:theme xmlns:a="http://schemas.openxmlformats.org/drawingml/2006/main" name="PF_Fin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72892</TotalTime>
  <Words>471</Words>
  <Application>Microsoft Office PowerPoint</Application>
  <PresentationFormat>Widescreen</PresentationFormat>
  <Paragraphs>165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Wingdings</vt:lpstr>
      <vt:lpstr>PF_Final</vt:lpstr>
      <vt:lpstr>MARRIOTT-SLATERVILLE business license fees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ZIONS PUBLIC FINANCE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Feinauer</dc:creator>
  <cp:lastModifiedBy>Susie Becker</cp:lastModifiedBy>
  <cp:revision>227</cp:revision>
  <dcterms:created xsi:type="dcterms:W3CDTF">2017-03-23T16:14:41Z</dcterms:created>
  <dcterms:modified xsi:type="dcterms:W3CDTF">2023-07-20T02:09:33Z</dcterms:modified>
</cp:coreProperties>
</file>